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308" r:id="rId6"/>
    <p:sldId id="318" r:id="rId7"/>
    <p:sldId id="320" r:id="rId8"/>
    <p:sldId id="311" r:id="rId9"/>
    <p:sldId id="322" r:id="rId10"/>
    <p:sldId id="321" r:id="rId11"/>
  </p:sldIdLst>
  <p:sldSz cx="12188825" cy="6858000"/>
  <p:notesSz cx="6858000" cy="9144000"/>
  <p:custDataLst>
    <p:tags r:id="rId14"/>
  </p:custDataLst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559" autoAdjust="0"/>
  </p:normalViewPr>
  <p:slideViewPr>
    <p:cSldViewPr showGuides="1">
      <p:cViewPr varScale="1">
        <p:scale>
          <a:sx n="81" d="100"/>
          <a:sy n="81" d="100"/>
        </p:scale>
        <p:origin x="120" y="19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40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BA8531-B044-46DF-BCB3-B0B7D49E790C}" type="datetime1">
              <a:rPr lang="hu-HU" smtClean="0"/>
              <a:t>2019.03.19.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1B1017-2C74-42FA-8F79-77E5C24EE8F6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176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403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040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Nagy hullám az óceán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 smtClean="0"/>
              <a:t>Alcím mintájának szerkesztése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FB8793-1BAE-4B01-9791-E6BB9B147066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83DCF0-8337-48D7-A23E-C5D03EA9E041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/>
          <a:p>
            <a:pPr rtl="0"/>
            <a:fld id="{7FE3A189-858F-44CB-8042-1E3DFBC8D0CF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19FBFD-94B8-4377-AF3C-B2DDAF50221F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1D6D7-460C-45BF-B8C9-78011491CACA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C4932-3B66-4EDD-891F-A736BFE4CB0C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CDD960-2252-4D47-9B40-E9894F59EFFC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Nagy hullám az óceánon (félig átlátszó)" title="Hullám az óceán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14237A-D2FA-436C-BC8B-6E4AF79C2BFA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8688BD-E863-425E-84A3-CAED35A4A284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8" name="Téglalap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F810F1-5034-49D6-830D-3E23938CDF39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Nagy hullám az óceánon (félig átlátszó)" title="Hullám az óceáno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Kép 9" descr="Nagy hullám az óceáno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28A0E7D-68F9-4CDF-8329-078EEE55B83D}" type="datetime1">
              <a:rPr lang="hu-HU" noProof="0" smtClean="0"/>
              <a:t>2019.03.19.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dirty="0" smtClean="0"/>
              <a:t>Miért fontos a víz?</a:t>
            </a:r>
            <a:endParaRPr lang="hu-HU" sz="54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dirty="0" smtClean="0"/>
              <a:t>2019.III.19.</a:t>
            </a:r>
          </a:p>
          <a:p>
            <a:pPr rtl="0"/>
            <a:r>
              <a:rPr lang="hu-HU" dirty="0" smtClean="0"/>
              <a:t>Őri Boglárka</a:t>
            </a:r>
            <a:endParaRPr lang="hu-HU" dirty="0"/>
          </a:p>
          <a:p>
            <a:pPr rtl="0"/>
            <a:endParaRPr lang="hu-HU" dirty="0" smtClean="0"/>
          </a:p>
          <a:p>
            <a:pPr rtl="0"/>
            <a:endParaRPr lang="hu-HU" dirty="0"/>
          </a:p>
          <a:p>
            <a:pPr rtl="0"/>
            <a:endParaRPr lang="hu-HU" dirty="0" smtClean="0"/>
          </a:p>
          <a:p>
            <a:pPr rtl="0"/>
            <a:endParaRPr lang="hu-HU" dirty="0"/>
          </a:p>
          <a:p>
            <a:pPr rtl="0"/>
            <a:endParaRPr lang="hu-HU" dirty="0" smtClean="0"/>
          </a:p>
          <a:p>
            <a:pPr rtl="0"/>
            <a:endParaRPr lang="hu-HU" dirty="0"/>
          </a:p>
          <a:p>
            <a:pPr rtl="0"/>
            <a:endParaRPr lang="hu-HU" dirty="0" smtClean="0"/>
          </a:p>
          <a:p>
            <a:pPr rtl="0"/>
            <a:endParaRPr lang="hu-HU" dirty="0"/>
          </a:p>
          <a:p>
            <a:pPr rt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 víz fontos felhasználási területei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979612" y="1828800"/>
            <a:ext cx="9144001" cy="2464296"/>
          </a:xfrm>
        </p:spPr>
        <p:txBody>
          <a:bodyPr rtlCol="0"/>
          <a:lstStyle/>
          <a:p>
            <a:pPr rtl="0"/>
            <a:r>
              <a:rPr lang="hu-HU" dirty="0" smtClean="0"/>
              <a:t>Minden élőlénynek életfeltétele a víz</a:t>
            </a:r>
          </a:p>
          <a:p>
            <a:pPr rtl="0"/>
            <a:r>
              <a:rPr lang="hu-HU" dirty="0" smtClean="0"/>
              <a:t>Bizonyos élőlényeknek élettere (pl.: halak, vízinövények)</a:t>
            </a:r>
          </a:p>
          <a:p>
            <a:pPr rtl="0"/>
            <a:r>
              <a:rPr lang="hu-HU" smtClean="0"/>
              <a:t>Higiéniai célok (</a:t>
            </a:r>
            <a:r>
              <a:rPr lang="hu-HU" dirty="0" smtClean="0"/>
              <a:t>pl.: mosás, tisztálkodás)</a:t>
            </a:r>
          </a:p>
          <a:p>
            <a:pPr rtl="0"/>
            <a:r>
              <a:rPr lang="hu-HU" dirty="0" smtClean="0"/>
              <a:t>Ipari és mezőgazdasági felhasználás (pl.: technológiai víz, öntözővíz)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4077072"/>
            <a:ext cx="3730423" cy="2471405"/>
          </a:xfrm>
          <a:prstGeom prst="rect">
            <a:avLst/>
          </a:prstGeom>
        </p:spPr>
      </p:pic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4521696"/>
            <a:ext cx="3456384" cy="20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611" y="1844824"/>
            <a:ext cx="9144001" cy="2104256"/>
          </a:xfrm>
        </p:spPr>
        <p:txBody>
          <a:bodyPr/>
          <a:lstStyle/>
          <a:p>
            <a:r>
              <a:rPr lang="hu-HU" dirty="0"/>
              <a:t>A víz kémiai szempontból színtelen és szagtalan, íztelen, mindhárom halmazállapotban előforduló anyag. Ez lehet szilárd, például a jég, cseppfolyós, mint a leggyakrabban előforduló halmazállapota, és a vízpára vagy gőz, amely a légnemű halmazállapot.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4509120"/>
            <a:ext cx="3819101" cy="16835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89040"/>
            <a:ext cx="3085625" cy="19230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60" y="4355096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 előfordulásai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613" y="1828800"/>
            <a:ext cx="6779095" cy="4768552"/>
          </a:xfrm>
        </p:spPr>
        <p:txBody>
          <a:bodyPr>
            <a:normAutofit/>
          </a:bodyPr>
          <a:lstStyle/>
          <a:p>
            <a:r>
              <a:rPr lang="hu-HU" dirty="0"/>
              <a:t>A Föld felületének 71%-át víz borítja, ennek kb. 2,5%-a édesvíz, a többi sós víz, melyek a tengerekben, illetve óceánokban helyezkednek el.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édesvízkészlet gleccserek és állandó hótakaró formájában található részét nem számítva az édesvíz 98%-a felszín alatti víz, ezért különösen fontos a felszín alatti vizek védelme. </a:t>
            </a:r>
            <a:endParaRPr lang="hu-HU" dirty="0" smtClean="0"/>
          </a:p>
          <a:p>
            <a:r>
              <a:rPr lang="hu-HU" dirty="0" smtClean="0"/>
              <a:t>Magyarország ivóvízellátásának </a:t>
            </a:r>
            <a:r>
              <a:rPr lang="hu-HU" dirty="0"/>
              <a:t>több mint 95%-a felszín alatti vizeken alapszik.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2132856"/>
            <a:ext cx="3184376" cy="31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Víz az ember számára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6779095" cy="4419600"/>
          </a:xfrm>
        </p:spPr>
        <p:txBody>
          <a:bodyPr rtlCol="0">
            <a:normAutofit/>
          </a:bodyPr>
          <a:lstStyle/>
          <a:p>
            <a:r>
              <a:rPr lang="hu-HU" dirty="0"/>
              <a:t>A víz alapvető lételemünk, hiszen víz nélkül nincs élet. Míg élelem nélkül akár 30 napig is megvagyunk, víz nélkül csak 3 napig</a:t>
            </a:r>
            <a:r>
              <a:rPr lang="hu-HU" dirty="0" smtClean="0"/>
              <a:t>. Szervezetünk</a:t>
            </a:r>
            <a:r>
              <a:rPr lang="hu-HU" dirty="0"/>
              <a:t> </a:t>
            </a:r>
            <a:r>
              <a:rPr lang="hu-HU" dirty="0" smtClean="0"/>
              <a:t>kb. </a:t>
            </a:r>
            <a:r>
              <a:rPr lang="hu-HU" dirty="0"/>
              <a:t>65%-a víz.</a:t>
            </a:r>
            <a:r>
              <a:rPr lang="hu-HU" b="1" dirty="0"/>
              <a:t> </a:t>
            </a:r>
            <a:r>
              <a:rPr lang="hu-HU" dirty="0" smtClean="0"/>
              <a:t>Míg </a:t>
            </a:r>
            <a:r>
              <a:rPr lang="hu-HU" dirty="0"/>
              <a:t>egy csecsemő szervezetében 80% víz van, addig az idősekében már csak 50</a:t>
            </a:r>
            <a:r>
              <a:rPr lang="hu-HU" dirty="0" smtClean="0"/>
              <a:t>%.</a:t>
            </a:r>
          </a:p>
          <a:p>
            <a:r>
              <a:rPr lang="hu-HU" dirty="0"/>
              <a:t>B</a:t>
            </a:r>
            <a:r>
              <a:rPr lang="hu-HU" dirty="0" smtClean="0"/>
              <a:t>iztosítja </a:t>
            </a:r>
            <a:r>
              <a:rPr lang="hu-HU" dirty="0"/>
              <a:t>a vérkeringést, </a:t>
            </a:r>
            <a:r>
              <a:rPr lang="hu-HU" dirty="0" smtClean="0"/>
              <a:t>a </a:t>
            </a:r>
            <a:r>
              <a:rPr lang="hu-HU" dirty="0"/>
              <a:t>szükséges tápanyagok oldását, feszívódását, </a:t>
            </a:r>
            <a:r>
              <a:rPr lang="hu-HU" dirty="0" smtClean="0"/>
              <a:t>szállítását, befolyásolja </a:t>
            </a:r>
            <a:r>
              <a:rPr lang="hu-HU" dirty="0"/>
              <a:t>a vér sav-bázis </a:t>
            </a:r>
            <a:r>
              <a:rPr lang="hu-HU" dirty="0" smtClean="0"/>
              <a:t>egyensúlyát. Hőszabályzó </a:t>
            </a:r>
            <a:r>
              <a:rPr lang="hu-HU" dirty="0"/>
              <a:t>szerepe van, mely biztosítja az állandó belső hőmérsékletünket</a:t>
            </a:r>
          </a:p>
          <a:p>
            <a:endParaRPr lang="hu-HU" dirty="0" smtClean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/>
          <a:stretch/>
        </p:blipFill>
        <p:spPr>
          <a:xfrm>
            <a:off x="8398668" y="2708920"/>
            <a:ext cx="344716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 más élőlények számára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613" y="1828800"/>
            <a:ext cx="6347047" cy="4840560"/>
          </a:xfrm>
        </p:spPr>
        <p:txBody>
          <a:bodyPr>
            <a:normAutofit/>
          </a:bodyPr>
          <a:lstStyle/>
          <a:p>
            <a:r>
              <a:rPr lang="hu-HU" b="1" i="1" dirty="0" smtClean="0"/>
              <a:t>ÁLLATOK</a:t>
            </a:r>
            <a:r>
              <a:rPr lang="hu-HU" dirty="0" smtClean="0"/>
              <a:t>: Az állatok számára is ugyanolyan fontos a víz mint az embernek: nekik is életfeltételük a víz, </a:t>
            </a:r>
            <a:r>
              <a:rPr lang="hu-HU" b="1" i="1" dirty="0" smtClean="0"/>
              <a:t>DE</a:t>
            </a:r>
            <a:r>
              <a:rPr lang="hu-HU" dirty="0" smtClean="0"/>
              <a:t> valamelyiknek élettereként szolgál.</a:t>
            </a:r>
          </a:p>
          <a:p>
            <a:pPr lvl="0"/>
            <a:r>
              <a:rPr lang="hu-HU" b="1" i="1" dirty="0" smtClean="0"/>
              <a:t>NÖVÉNYEK</a:t>
            </a:r>
            <a:r>
              <a:rPr lang="hu-HU" dirty="0" smtClean="0"/>
              <a:t>:</a:t>
            </a:r>
          </a:p>
          <a:p>
            <a:pPr marL="987425" lvl="0" indent="-457200">
              <a:buFont typeface="+mj-lt"/>
              <a:buAutoNum type="alphaUcPeriod"/>
            </a:pPr>
            <a:r>
              <a:rPr lang="hu-HU" i="1" u="sng" dirty="0" smtClean="0"/>
              <a:t>Tápanyagfelvételkor</a:t>
            </a:r>
            <a:r>
              <a:rPr lang="hu-HU" b="1" dirty="0"/>
              <a:t>:</a:t>
            </a:r>
            <a:r>
              <a:rPr lang="hu-HU" dirty="0"/>
              <a:t> víz oldószer, szerkezeti anyag, szállító közeg;</a:t>
            </a:r>
          </a:p>
          <a:p>
            <a:pPr marL="987425" lvl="0" indent="-457200">
              <a:buFont typeface="+mj-lt"/>
              <a:buAutoNum type="alphaUcPeriod"/>
            </a:pPr>
            <a:r>
              <a:rPr lang="hu-HU" i="1" u="sng" dirty="0"/>
              <a:t>Fotoszintézisben</a:t>
            </a:r>
            <a:r>
              <a:rPr lang="hu-HU" b="1" dirty="0"/>
              <a:t>:</a:t>
            </a:r>
            <a:r>
              <a:rPr lang="hu-HU" dirty="0"/>
              <a:t> fotoszintetikus oxigén, redukáló hidrogén;</a:t>
            </a:r>
          </a:p>
          <a:p>
            <a:pPr marL="987425" lvl="0" indent="-457200">
              <a:buFont typeface="+mj-lt"/>
              <a:buAutoNum type="alphaUcPeriod"/>
            </a:pPr>
            <a:r>
              <a:rPr lang="hu-HU" i="1" u="sng" dirty="0"/>
              <a:t>Hőszabályozás</a:t>
            </a:r>
            <a:r>
              <a:rPr lang="hu-HU" b="1" dirty="0"/>
              <a:t>:</a:t>
            </a:r>
            <a:r>
              <a:rPr lang="hu-HU" dirty="0"/>
              <a:t> a párologtatás hőt von el a növénytől.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07" y="1805869"/>
            <a:ext cx="3292218" cy="19237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07" y="4249080"/>
            <a:ext cx="3292218" cy="18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2204864"/>
            <a:ext cx="703837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ullámok az óceánon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29_TF02901025.potx" id="{06BB7627-16A3-4F91-87E7-7FAFE820B6D4}" vid="{DEE884E0-423A-4E5F-BC36-80891F7BBE11}"/>
    </a:ext>
  </a:extLst>
</a:theme>
</file>

<file path=ppt/theme/theme2.xml><?xml version="1.0" encoding="utf-8"?>
<a:theme xmlns:a="http://schemas.openxmlformats.org/drawingml/2006/main" name="Office-téma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Hullám az óceánon természeti bemutató (szélesvásznú)</Template>
  <TotalTime>200</TotalTime>
  <Words>173</Words>
  <Application>Microsoft Office PowerPoint</Application>
  <PresentationFormat>Egyéni</PresentationFormat>
  <Paragraphs>34</Paragraphs>
  <Slides>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Hullámok az óceánon 16x9</vt:lpstr>
      <vt:lpstr>Miért fontos a víz?</vt:lpstr>
      <vt:lpstr>A víz fontos felhasználási területei</vt:lpstr>
      <vt:lpstr>A vízről</vt:lpstr>
      <vt:lpstr>A víz előfordulásai</vt:lpstr>
      <vt:lpstr>Víz az ember számára</vt:lpstr>
      <vt:lpstr>A víz más élőlények számára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Miért fontos a víz?</dc:title>
  <dc:creator>Boglárka Őri</dc:creator>
  <cp:lastModifiedBy>NetFitt</cp:lastModifiedBy>
  <cp:revision>19</cp:revision>
  <dcterms:created xsi:type="dcterms:W3CDTF">2019-03-15T09:09:28Z</dcterms:created>
  <dcterms:modified xsi:type="dcterms:W3CDTF">2019-03-19T12:42:29Z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